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8288000" cy="10287000"/>
  <p:notesSz cx="6858000" cy="9144000"/>
  <p:embeddedFontLst>
    <p:embeddedFont>
      <p:font typeface="League Spartan" charset="1" panose="00000800000000000000"/>
      <p:regular r:id="rId15"/>
    </p:embeddedFont>
    <p:embeddedFont>
      <p:font typeface="Aileron" charset="1" panose="00000500000000000000"/>
      <p:regular r:id="rId16"/>
    </p:embeddedFont>
    <p:embeddedFont>
      <p:font typeface="Aileron Ultra-Bold" charset="1" panose="00000A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Relationship Id="rId7" Target="../media/image9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 descr="Texto  Descripción generada automáticamente"/>
          <p:cNvSpPr/>
          <p:nvPr/>
        </p:nvSpPr>
        <p:spPr>
          <a:xfrm flipH="false" flipV="false" rot="0">
            <a:off x="0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" id="3" descr="Texto  Descripción generada automáticamente"/>
          <p:cNvSpPr/>
          <p:nvPr/>
        </p:nvSpPr>
        <p:spPr>
          <a:xfrm flipH="false" flipV="false" rot="0">
            <a:off x="2622888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" id="4" descr="Texto  Descripción generada automáticamente"/>
          <p:cNvSpPr/>
          <p:nvPr/>
        </p:nvSpPr>
        <p:spPr>
          <a:xfrm flipH="false" flipV="false" rot="0">
            <a:off x="13145882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" id="5" descr="Texto  Descripción generada automáticamente"/>
          <p:cNvSpPr/>
          <p:nvPr/>
        </p:nvSpPr>
        <p:spPr>
          <a:xfrm flipH="false" flipV="false" rot="0">
            <a:off x="7832556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6" id="6" descr="Texto  Descripción generada automáticamente"/>
          <p:cNvSpPr/>
          <p:nvPr/>
        </p:nvSpPr>
        <p:spPr>
          <a:xfrm flipH="false" flipV="false" rot="0">
            <a:off x="10455444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7" id="7" descr="Texto  Descripción generada automáticamente"/>
          <p:cNvSpPr/>
          <p:nvPr/>
        </p:nvSpPr>
        <p:spPr>
          <a:xfrm flipH="false" flipV="false" rot="0">
            <a:off x="5274095" y="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8" id="8" descr="Texto  Descripción generada automáticamente"/>
          <p:cNvSpPr/>
          <p:nvPr/>
        </p:nvSpPr>
        <p:spPr>
          <a:xfrm flipH="false" flipV="false" rot="0">
            <a:off x="15947856" y="789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9" id="9" descr="Texto  Descripción generada automáticamente"/>
          <p:cNvSpPr/>
          <p:nvPr/>
        </p:nvSpPr>
        <p:spPr>
          <a:xfrm flipH="false" flipV="false" rot="0">
            <a:off x="0" y="150618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0" id="10" descr="Texto  Descripción generada automáticamente"/>
          <p:cNvSpPr/>
          <p:nvPr/>
        </p:nvSpPr>
        <p:spPr>
          <a:xfrm flipH="false" flipV="false" rot="0">
            <a:off x="0" y="301237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1" id="11" descr="Texto  Descripción generada automáticamente"/>
          <p:cNvSpPr/>
          <p:nvPr/>
        </p:nvSpPr>
        <p:spPr>
          <a:xfrm flipH="false" flipV="false" rot="0">
            <a:off x="0" y="451855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2" id="12" descr="Texto  Descripción generada automáticamente"/>
          <p:cNvSpPr/>
          <p:nvPr/>
        </p:nvSpPr>
        <p:spPr>
          <a:xfrm flipH="false" flipV="false" rot="0">
            <a:off x="0" y="602474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3" id="13" descr="Texto  Descripción generada automáticamente"/>
          <p:cNvSpPr/>
          <p:nvPr/>
        </p:nvSpPr>
        <p:spPr>
          <a:xfrm flipH="false" flipV="false" rot="0">
            <a:off x="0" y="753093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4" id="14" descr="Texto  Descripción generada automáticamente"/>
          <p:cNvSpPr/>
          <p:nvPr/>
        </p:nvSpPr>
        <p:spPr>
          <a:xfrm flipH="false" flipV="false" rot="0">
            <a:off x="0" y="903711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5" id="15" descr="Texto  Descripción generada automáticamente"/>
          <p:cNvSpPr/>
          <p:nvPr/>
        </p:nvSpPr>
        <p:spPr>
          <a:xfrm flipH="false" flipV="false" rot="0">
            <a:off x="2622888" y="166102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6" id="16" descr="Texto  Descripción generada automáticamente"/>
          <p:cNvSpPr/>
          <p:nvPr/>
        </p:nvSpPr>
        <p:spPr>
          <a:xfrm flipH="false" flipV="false" rot="0">
            <a:off x="5245777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7" id="17" descr="Texto  Descripción generada automáticamente"/>
          <p:cNvSpPr/>
          <p:nvPr/>
        </p:nvSpPr>
        <p:spPr>
          <a:xfrm flipH="false" flipV="false" rot="0">
            <a:off x="7925301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8" id="18" descr="Texto  Descripción generada automáticamente"/>
          <p:cNvSpPr/>
          <p:nvPr/>
        </p:nvSpPr>
        <p:spPr>
          <a:xfrm flipH="false" flipV="false" rot="0">
            <a:off x="10268203" y="168213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19" id="19" descr="Texto  Descripción generada automáticamente"/>
          <p:cNvSpPr/>
          <p:nvPr/>
        </p:nvSpPr>
        <p:spPr>
          <a:xfrm flipH="false" flipV="false" rot="0">
            <a:off x="12891091" y="168213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0" id="20" descr="Texto  Descripción generada automáticamente"/>
          <p:cNvSpPr/>
          <p:nvPr/>
        </p:nvSpPr>
        <p:spPr>
          <a:xfrm flipH="false" flipV="false" rot="0">
            <a:off x="15740829" y="181586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1" id="21" descr="Texto  Descripción generada automáticamente"/>
          <p:cNvSpPr/>
          <p:nvPr/>
        </p:nvSpPr>
        <p:spPr>
          <a:xfrm flipH="false" flipV="false" rot="0">
            <a:off x="2622888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2" id="22" descr="Texto  Descripción generada automáticamente"/>
          <p:cNvSpPr/>
          <p:nvPr/>
        </p:nvSpPr>
        <p:spPr>
          <a:xfrm flipH="false" flipV="false" rot="0">
            <a:off x="5302413" y="318832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3" id="23" descr="Texto  Descripción generada automáticamente"/>
          <p:cNvSpPr/>
          <p:nvPr/>
        </p:nvSpPr>
        <p:spPr>
          <a:xfrm flipH="false" flipV="false" rot="0">
            <a:off x="2679525" y="451855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4" id="24" descr="Texto  Descripción generada automáticamente"/>
          <p:cNvSpPr/>
          <p:nvPr/>
        </p:nvSpPr>
        <p:spPr>
          <a:xfrm flipH="false" flipV="false" rot="0">
            <a:off x="2679525" y="598746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5" id="25" descr="Texto  Descripción generada automáticamente"/>
          <p:cNvSpPr/>
          <p:nvPr/>
        </p:nvSpPr>
        <p:spPr>
          <a:xfrm flipH="false" flipV="false" rot="0">
            <a:off x="2679525" y="747254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6" id="26" descr="Texto  Descripción generada automáticamente"/>
          <p:cNvSpPr/>
          <p:nvPr/>
        </p:nvSpPr>
        <p:spPr>
          <a:xfrm flipH="false" flipV="false" rot="0">
            <a:off x="2679525" y="897873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7" id="27" descr="Texto  Descripción generada automáticamente"/>
          <p:cNvSpPr/>
          <p:nvPr/>
        </p:nvSpPr>
        <p:spPr>
          <a:xfrm flipH="false" flipV="false" rot="0">
            <a:off x="5302413" y="469450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8" id="28" descr="Texto  Descripción generada automáticamente"/>
          <p:cNvSpPr/>
          <p:nvPr/>
        </p:nvSpPr>
        <p:spPr>
          <a:xfrm flipH="false" flipV="false" rot="0">
            <a:off x="5302413" y="6200694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29" id="29" descr="Texto  Descripción generada automáticamente"/>
          <p:cNvSpPr/>
          <p:nvPr/>
        </p:nvSpPr>
        <p:spPr>
          <a:xfrm flipH="false" flipV="false" rot="0">
            <a:off x="5302413" y="770688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0" id="30" descr="Texto  Descripción generada automáticamente"/>
          <p:cNvSpPr/>
          <p:nvPr/>
        </p:nvSpPr>
        <p:spPr>
          <a:xfrm flipH="false" flipV="false" rot="0">
            <a:off x="5302413" y="9213066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1" id="31" descr="Texto  Descripción generada automáticamente"/>
          <p:cNvSpPr/>
          <p:nvPr/>
        </p:nvSpPr>
        <p:spPr>
          <a:xfrm flipH="false" flipV="false" rot="0">
            <a:off x="7925301" y="3167213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2" id="32" descr="Texto  Descripción generada automáticamente"/>
          <p:cNvSpPr/>
          <p:nvPr/>
        </p:nvSpPr>
        <p:spPr>
          <a:xfrm flipH="false" flipV="false" rot="0">
            <a:off x="10691065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3" id="33" descr="Texto  Descripción generada automáticamente"/>
          <p:cNvSpPr/>
          <p:nvPr/>
        </p:nvSpPr>
        <p:spPr>
          <a:xfrm flipH="false" flipV="false" rot="0">
            <a:off x="13324968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4" id="34" descr="Texto  Descripción generada automáticamente"/>
          <p:cNvSpPr/>
          <p:nvPr/>
        </p:nvSpPr>
        <p:spPr>
          <a:xfrm flipH="false" flipV="false" rot="0">
            <a:off x="15947856" y="3033482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5" id="35" descr="Texto  Descripción generada automáticamente"/>
          <p:cNvSpPr/>
          <p:nvPr/>
        </p:nvSpPr>
        <p:spPr>
          <a:xfrm flipH="false" flipV="false" rot="0">
            <a:off x="7925301" y="4694508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6" id="36" descr="Texto  Descripción generada automáticamente"/>
          <p:cNvSpPr/>
          <p:nvPr/>
        </p:nvSpPr>
        <p:spPr>
          <a:xfrm flipH="false" flipV="false" rot="0">
            <a:off x="10605340" y="467339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7" id="37" descr="Texto  Descripción generada automáticamente"/>
          <p:cNvSpPr/>
          <p:nvPr/>
        </p:nvSpPr>
        <p:spPr>
          <a:xfrm flipH="false" flipV="false" rot="0">
            <a:off x="13285378" y="465228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8" id="38" descr="Texto  Descripción generada automáticamente"/>
          <p:cNvSpPr/>
          <p:nvPr/>
        </p:nvSpPr>
        <p:spPr>
          <a:xfrm flipH="false" flipV="false" rot="0">
            <a:off x="15965416" y="4631179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39" id="39" descr="Texto  Descripción generada automáticamente"/>
          <p:cNvSpPr/>
          <p:nvPr/>
        </p:nvSpPr>
        <p:spPr>
          <a:xfrm flipH="false" flipV="false" rot="0">
            <a:off x="7925301" y="617958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0" id="40" descr="Texto  Descripción generada automáticamente"/>
          <p:cNvSpPr/>
          <p:nvPr/>
        </p:nvSpPr>
        <p:spPr>
          <a:xfrm flipH="false" flipV="false" rot="0">
            <a:off x="10548190" y="615847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1" id="41" descr="Texto  Descripción generada automáticamente"/>
          <p:cNvSpPr/>
          <p:nvPr/>
        </p:nvSpPr>
        <p:spPr>
          <a:xfrm flipH="false" flipV="false" rot="0">
            <a:off x="13171078" y="613736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2" id="42" descr="Texto  Descripción generada automáticamente"/>
          <p:cNvSpPr/>
          <p:nvPr/>
        </p:nvSpPr>
        <p:spPr>
          <a:xfrm flipH="false" flipV="false" rot="0">
            <a:off x="15793966" y="6116255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3" id="43" descr="Texto  Descripción generada automáticamente"/>
          <p:cNvSpPr/>
          <p:nvPr/>
        </p:nvSpPr>
        <p:spPr>
          <a:xfrm flipH="false" flipV="false" rot="0">
            <a:off x="7973928" y="770482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4" id="44" descr="Texto  Descripción generada automáticamente"/>
          <p:cNvSpPr/>
          <p:nvPr/>
        </p:nvSpPr>
        <p:spPr>
          <a:xfrm flipH="false" flipV="false" rot="0">
            <a:off x="10645443" y="770276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5" id="45" descr="Texto  Descripción generada automáticamente"/>
          <p:cNvSpPr/>
          <p:nvPr/>
        </p:nvSpPr>
        <p:spPr>
          <a:xfrm flipH="false" flipV="false" rot="0">
            <a:off x="13316957" y="770070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6" id="46" descr="Texto  Descripción generada automáticamente"/>
          <p:cNvSpPr/>
          <p:nvPr/>
        </p:nvSpPr>
        <p:spPr>
          <a:xfrm flipH="false" flipV="false" rot="0">
            <a:off x="15988472" y="769864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TextBox 47" id="47"/>
          <p:cNvSpPr txBox="true"/>
          <p:nvPr/>
        </p:nvSpPr>
        <p:spPr>
          <a:xfrm rot="0">
            <a:off x="1761892" y="2571811"/>
            <a:ext cx="14764215" cy="54248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414"/>
              </a:lnSpc>
            </a:pPr>
            <a:r>
              <a:rPr lang="en-US" sz="10296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ESTADÍSTICA DEL MES MARZO 2025 ÁREA JURÍDICA  .</a:t>
            </a:r>
          </a:p>
        </p:txBody>
      </p:sp>
      <p:sp>
        <p:nvSpPr>
          <p:cNvPr name="Freeform 48" id="48" descr="Texto  Descripción generada automáticamente"/>
          <p:cNvSpPr/>
          <p:nvPr/>
        </p:nvSpPr>
        <p:spPr>
          <a:xfrm flipH="false" flipV="false" rot="0">
            <a:off x="8068176" y="9258300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49" id="49" descr="Texto  Descripción generada automáticamente"/>
          <p:cNvSpPr/>
          <p:nvPr/>
        </p:nvSpPr>
        <p:spPr>
          <a:xfrm flipH="false" flipV="false" rot="0">
            <a:off x="10862515" y="918866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0" id="50" descr="Texto  Descripción generada automáticamente"/>
          <p:cNvSpPr/>
          <p:nvPr/>
        </p:nvSpPr>
        <p:spPr>
          <a:xfrm flipH="false" flipV="false" rot="0">
            <a:off x="13656853" y="9264037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8" y="0"/>
                </a:lnTo>
                <a:lnTo>
                  <a:pt x="2622888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  <p:sp>
        <p:nvSpPr>
          <p:cNvPr name="Freeform 51" id="51" descr="Texto  Descripción generada automáticamente"/>
          <p:cNvSpPr/>
          <p:nvPr/>
        </p:nvSpPr>
        <p:spPr>
          <a:xfrm flipH="false" flipV="false" rot="0">
            <a:off x="16279741" y="9070241"/>
            <a:ext cx="2622888" cy="1506186"/>
          </a:xfrm>
          <a:custGeom>
            <a:avLst/>
            <a:gdLst/>
            <a:ahLst/>
            <a:cxnLst/>
            <a:rect r="r" b="b" t="t" l="l"/>
            <a:pathLst>
              <a:path h="1506186" w="2622888">
                <a:moveTo>
                  <a:pt x="0" y="0"/>
                </a:moveTo>
                <a:lnTo>
                  <a:pt x="2622889" y="0"/>
                </a:lnTo>
                <a:lnTo>
                  <a:pt x="2622889" y="1506186"/>
                </a:lnTo>
                <a:lnTo>
                  <a:pt x="0" y="15061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</a:blip>
            <a:stretch>
              <a:fillRect l="-9490" t="-8267" r="-12306" b="-15299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EDADES PROMEDIO DE USUARIAS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305750" y="9754951"/>
            <a:ext cx="1491708" cy="398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9"/>
              </a:lnSpc>
            </a:pPr>
            <a:r>
              <a:rPr lang="en-US" sz="1993" spc="137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18-30 años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102665" y="9754951"/>
            <a:ext cx="1491708" cy="398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9"/>
              </a:lnSpc>
            </a:pPr>
            <a:r>
              <a:rPr lang="en-US" sz="1993" spc="137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31-40 años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8899579" y="9754951"/>
            <a:ext cx="1491708" cy="398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9"/>
              </a:lnSpc>
            </a:pPr>
            <a:r>
              <a:rPr lang="en-US" sz="1993" spc="137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41-50 años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696646" y="9754951"/>
            <a:ext cx="1491708" cy="398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9"/>
              </a:lnSpc>
            </a:pPr>
            <a:r>
              <a:rPr lang="en-US" sz="1993" spc="137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51-60 años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493408" y="9754951"/>
            <a:ext cx="1491708" cy="3982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9"/>
              </a:lnSpc>
            </a:pPr>
            <a:r>
              <a:rPr lang="en-US" sz="1993" spc="137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61-73 años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302884" y="8955464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302884" y="3754559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302884" y="4621356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302884" y="5488152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302884" y="6354949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302884" y="7221746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302884" y="808854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15" id="15"/>
          <p:cNvSpPr/>
          <p:nvPr/>
        </p:nvSpPr>
        <p:spPr>
          <a:xfrm rot="-5400000">
            <a:off x="2453411" y="5350963"/>
            <a:ext cx="7128957" cy="621361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6" id="16"/>
          <p:cNvSpPr/>
          <p:nvPr/>
        </p:nvSpPr>
        <p:spPr>
          <a:xfrm rot="-5400000">
            <a:off x="2984623" y="5898313"/>
            <a:ext cx="6067702" cy="55627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7" id="17"/>
          <p:cNvSpPr/>
          <p:nvPr/>
        </p:nvSpPr>
        <p:spPr>
          <a:xfrm rot="-5400000">
            <a:off x="4284040" y="5383509"/>
            <a:ext cx="7128957" cy="556270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8" id="18"/>
          <p:cNvSpPr/>
          <p:nvPr/>
        </p:nvSpPr>
        <p:spPr>
          <a:xfrm rot="-5400000">
            <a:off x="6099039" y="7214332"/>
            <a:ext cx="3498958" cy="55627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9" id="19"/>
          <p:cNvSpPr/>
          <p:nvPr/>
        </p:nvSpPr>
        <p:spPr>
          <a:xfrm rot="-5400000">
            <a:off x="6080954" y="5383509"/>
            <a:ext cx="7128957" cy="556270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0" id="20"/>
          <p:cNvSpPr/>
          <p:nvPr/>
        </p:nvSpPr>
        <p:spPr>
          <a:xfrm rot="-5400000">
            <a:off x="8762751" y="8081129"/>
            <a:ext cx="1765364" cy="55627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21" id="21"/>
          <p:cNvSpPr/>
          <p:nvPr/>
        </p:nvSpPr>
        <p:spPr>
          <a:xfrm rot="-5400000">
            <a:off x="9674783" y="5383509"/>
            <a:ext cx="7128957" cy="556270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2" id="22"/>
          <p:cNvSpPr/>
          <p:nvPr/>
        </p:nvSpPr>
        <p:spPr>
          <a:xfrm rot="-5400000">
            <a:off x="11489783" y="7214332"/>
            <a:ext cx="3498958" cy="55627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23" id="23"/>
          <p:cNvSpPr/>
          <p:nvPr/>
        </p:nvSpPr>
        <p:spPr>
          <a:xfrm rot="-5400000">
            <a:off x="7871908" y="5377548"/>
            <a:ext cx="7140878" cy="556270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4" id="24"/>
          <p:cNvSpPr/>
          <p:nvPr/>
        </p:nvSpPr>
        <p:spPr>
          <a:xfrm rot="-5400000">
            <a:off x="10993064" y="8514527"/>
            <a:ext cx="898568" cy="55627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25" id="25"/>
          <p:cNvSpPr/>
          <p:nvPr/>
        </p:nvSpPr>
        <p:spPr>
          <a:xfrm rot="0">
            <a:off x="5158483" y="9210299"/>
            <a:ext cx="8826633" cy="10945"/>
          </a:xfrm>
          <a:prstGeom prst="rect">
            <a:avLst/>
          </a:prstGeom>
          <a:solidFill>
            <a:srgbClr val="191919">
              <a:alpha val="98824"/>
            </a:srgbClr>
          </a:solidFill>
          <a:ln w="47625" cap="sq">
            <a:solidFill>
              <a:srgbClr val="000000">
                <a:alpha val="98824"/>
              </a:srgbClr>
            </a:solidFill>
            <a:prstDash val="solid"/>
            <a:miter/>
          </a:ln>
        </p:spPr>
      </p:sp>
      <p:sp>
        <p:nvSpPr>
          <p:cNvPr name="TextBox 26" id="26"/>
          <p:cNvSpPr txBox="true"/>
          <p:nvPr/>
        </p:nvSpPr>
        <p:spPr>
          <a:xfrm rot="0">
            <a:off x="4302884" y="2887762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760380" y="129826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7544206" y="129826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9280576" y="129826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063173" y="129826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2934950" y="1298263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302884" y="2020965"/>
            <a:ext cx="582447" cy="433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8"/>
              </a:lnSpc>
            </a:pPr>
            <a:r>
              <a:rPr lang="en-US" sz="2404" spc="2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517525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ESTADO CIVIL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3496879" y="8330407"/>
            <a:ext cx="11082046" cy="14559"/>
          </a:xfrm>
          <a:prstGeom prst="rect">
            <a:avLst/>
          </a:prstGeom>
          <a:solidFill>
            <a:srgbClr val="191919">
              <a:alpha val="98824"/>
            </a:srgbClr>
          </a:solidFill>
        </p:spPr>
      </p:sp>
      <p:sp>
        <p:nvSpPr>
          <p:cNvPr name="TextBox 4" id="4"/>
          <p:cNvSpPr txBox="true"/>
          <p:nvPr/>
        </p:nvSpPr>
        <p:spPr>
          <a:xfrm rot="0">
            <a:off x="3139784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31965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504861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690075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875290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060505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4571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430934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14</a:t>
            </a:r>
          </a:p>
        </p:txBody>
      </p:sp>
      <p:sp>
        <p:nvSpPr>
          <p:cNvPr name="AutoShape 12" id="12"/>
          <p:cNvSpPr/>
          <p:nvPr/>
        </p:nvSpPr>
        <p:spPr>
          <a:xfrm rot="-5400000">
            <a:off x="8733283" y="-2894764"/>
            <a:ext cx="209895" cy="10703827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TextBox 13" id="13"/>
          <p:cNvSpPr txBox="true"/>
          <p:nvPr/>
        </p:nvSpPr>
        <p:spPr>
          <a:xfrm rot="0">
            <a:off x="3486317" y="1529545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Divorciada</a:t>
            </a:r>
          </a:p>
        </p:txBody>
      </p:sp>
      <p:sp>
        <p:nvSpPr>
          <p:cNvPr name="AutoShape 14" id="14"/>
          <p:cNvSpPr/>
          <p:nvPr/>
        </p:nvSpPr>
        <p:spPr>
          <a:xfrm rot="-5400000">
            <a:off x="8727571" y="-1253306"/>
            <a:ext cx="284693" cy="1064045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5" id="15"/>
          <p:cNvSpPr/>
          <p:nvPr/>
        </p:nvSpPr>
        <p:spPr>
          <a:xfrm rot="-5400000">
            <a:off x="5769700" y="1722720"/>
            <a:ext cx="289798" cy="469894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16" id="16"/>
          <p:cNvSpPr txBox="true"/>
          <p:nvPr/>
        </p:nvSpPr>
        <p:spPr>
          <a:xfrm rot="0">
            <a:off x="3549690" y="3101918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Soltera</a:t>
            </a:r>
          </a:p>
        </p:txBody>
      </p:sp>
      <p:sp>
        <p:nvSpPr>
          <p:cNvPr name="AutoShape 17" id="17"/>
          <p:cNvSpPr/>
          <p:nvPr/>
        </p:nvSpPr>
        <p:spPr>
          <a:xfrm rot="-5400000">
            <a:off x="8714830" y="310683"/>
            <a:ext cx="289049" cy="10661579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8" id="18"/>
          <p:cNvSpPr/>
          <p:nvPr/>
        </p:nvSpPr>
        <p:spPr>
          <a:xfrm rot="-5400000">
            <a:off x="5419085" y="3606429"/>
            <a:ext cx="289049" cy="4070087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19" id="19"/>
          <p:cNvSpPr txBox="true"/>
          <p:nvPr/>
        </p:nvSpPr>
        <p:spPr>
          <a:xfrm rot="0">
            <a:off x="3528566" y="4674291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Unión Libre </a:t>
            </a:r>
          </a:p>
        </p:txBody>
      </p:sp>
      <p:sp>
        <p:nvSpPr>
          <p:cNvPr name="AutoShape 20" id="20"/>
          <p:cNvSpPr/>
          <p:nvPr/>
        </p:nvSpPr>
        <p:spPr>
          <a:xfrm rot="-5400000">
            <a:off x="8727489" y="1891522"/>
            <a:ext cx="284856" cy="1064045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1" id="21"/>
          <p:cNvSpPr/>
          <p:nvPr/>
        </p:nvSpPr>
        <p:spPr>
          <a:xfrm rot="-5400000">
            <a:off x="5665107" y="4953904"/>
            <a:ext cx="319054" cy="4549888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22" id="22"/>
          <p:cNvSpPr txBox="true"/>
          <p:nvPr/>
        </p:nvSpPr>
        <p:spPr>
          <a:xfrm rot="0">
            <a:off x="3549690" y="6246663"/>
            <a:ext cx="4408214" cy="536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94"/>
              </a:lnSpc>
            </a:pPr>
            <a:r>
              <a:rPr lang="en-US" sz="2751" spc="189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Casada</a:t>
            </a:r>
          </a:p>
        </p:txBody>
      </p:sp>
      <p:sp>
        <p:nvSpPr>
          <p:cNvPr name="Freeform 23" id="23"/>
          <p:cNvSpPr/>
          <p:nvPr/>
        </p:nvSpPr>
        <p:spPr>
          <a:xfrm flipH="false" flipV="false" rot="0">
            <a:off x="8099578" y="3790284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5"/>
                </a:lnTo>
                <a:lnTo>
                  <a:pt x="0" y="5532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7322016" y="5367280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7875290" y="6900663"/>
            <a:ext cx="553274" cy="553274"/>
          </a:xfrm>
          <a:custGeom>
            <a:avLst/>
            <a:gdLst/>
            <a:ahLst/>
            <a:cxnLst/>
            <a:rect r="r" b="b" t="t" l="l"/>
            <a:pathLst>
              <a:path h="553274" w="553274">
                <a:moveTo>
                  <a:pt x="0" y="0"/>
                </a:moveTo>
                <a:lnTo>
                  <a:pt x="553274" y="0"/>
                </a:lnTo>
                <a:lnTo>
                  <a:pt x="553274" y="553274"/>
                </a:lnTo>
                <a:lnTo>
                  <a:pt x="0" y="5532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2616149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16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3801363" y="893350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18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4639141" y="3729123"/>
            <a:ext cx="240588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4370653" y="5262505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4370653" y="6795888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4370653" y="2259336"/>
            <a:ext cx="777562" cy="581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1"/>
              </a:lnSpc>
            </a:pPr>
            <a:r>
              <a:rPr lang="en-US" sz="3209" spc="32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302206" y="712673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OCUPACIÓN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437202" y="9331250"/>
            <a:ext cx="1796585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Hogar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252908" y="9331250"/>
            <a:ext cx="1796585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Empleada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1073616" y="9331250"/>
            <a:ext cx="2076100" cy="412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85"/>
              </a:lnSpc>
            </a:pPr>
            <a:r>
              <a:rPr lang="en-US" sz="2086" spc="143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Comerciante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982612" y="8928547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82612" y="3413836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982612" y="4378396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982612" y="5345134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82612" y="6267145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982612" y="708033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982612" y="8004443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13" id="13"/>
          <p:cNvSpPr/>
          <p:nvPr/>
        </p:nvSpPr>
        <p:spPr>
          <a:xfrm rot="-5400000">
            <a:off x="3035011" y="5265822"/>
            <a:ext cx="6590964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4" id="14"/>
          <p:cNvSpPr/>
          <p:nvPr/>
        </p:nvSpPr>
        <p:spPr>
          <a:xfrm rot="-5400000">
            <a:off x="3369274" y="5600086"/>
            <a:ext cx="5962338" cy="127317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5" id="15"/>
          <p:cNvSpPr/>
          <p:nvPr/>
        </p:nvSpPr>
        <p:spPr>
          <a:xfrm rot="0">
            <a:off x="5013080" y="9201277"/>
            <a:ext cx="10630632" cy="11458"/>
          </a:xfrm>
          <a:prstGeom prst="rect">
            <a:avLst/>
          </a:prstGeom>
          <a:solidFill>
            <a:srgbClr val="191919">
              <a:alpha val="98824"/>
            </a:srgbClr>
          </a:solidFill>
        </p:spPr>
      </p:sp>
      <p:sp>
        <p:nvSpPr>
          <p:cNvPr name="TextBox 16" id="16"/>
          <p:cNvSpPr txBox="true"/>
          <p:nvPr/>
        </p:nvSpPr>
        <p:spPr>
          <a:xfrm rot="0">
            <a:off x="5999699" y="198013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13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8793256" y="198013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1590244" y="1980138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AutoShape 19" id="19"/>
          <p:cNvSpPr/>
          <p:nvPr/>
        </p:nvSpPr>
        <p:spPr>
          <a:xfrm rot="-5400000">
            <a:off x="5864001" y="5257540"/>
            <a:ext cx="6574399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0" id="20"/>
          <p:cNvSpPr/>
          <p:nvPr/>
        </p:nvSpPr>
        <p:spPr>
          <a:xfrm rot="-5400000">
            <a:off x="7848732" y="7225706"/>
            <a:ext cx="2644838" cy="127317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21" id="21"/>
          <p:cNvSpPr/>
          <p:nvPr/>
        </p:nvSpPr>
        <p:spPr>
          <a:xfrm rot="-5400000">
            <a:off x="8692992" y="5249258"/>
            <a:ext cx="6557834" cy="1313075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22" id="22"/>
          <p:cNvSpPr/>
          <p:nvPr/>
        </p:nvSpPr>
        <p:spPr>
          <a:xfrm rot="-5400000">
            <a:off x="11276251" y="7815952"/>
            <a:ext cx="1431216" cy="1273174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23" id="23"/>
          <p:cNvSpPr txBox="true"/>
          <p:nvPr/>
        </p:nvSpPr>
        <p:spPr>
          <a:xfrm rot="0">
            <a:off x="3982612" y="2601676"/>
            <a:ext cx="701489" cy="459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51"/>
              </a:lnSpc>
            </a:pPr>
            <a:r>
              <a:rPr lang="en-US" sz="2517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517525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ESCOLARIDAD</a:t>
            </a:r>
          </a:p>
        </p:txBody>
      </p:sp>
      <p:sp>
        <p:nvSpPr>
          <p:cNvPr name="AutoShape 3" id="3"/>
          <p:cNvSpPr/>
          <p:nvPr/>
        </p:nvSpPr>
        <p:spPr>
          <a:xfrm rot="-5400000">
            <a:off x="8879726" y="-3434316"/>
            <a:ext cx="889142" cy="11294122"/>
          </a:xfrm>
          <a:prstGeom prst="rect">
            <a:avLst/>
          </a:prstGeom>
          <a:solidFill>
            <a:srgbClr val="D3BABD">
              <a:alpha val="22745"/>
            </a:srgbClr>
          </a:solidFill>
        </p:spPr>
      </p:sp>
      <p:sp>
        <p:nvSpPr>
          <p:cNvPr name="AutoShape 4" id="4"/>
          <p:cNvSpPr/>
          <p:nvPr/>
        </p:nvSpPr>
        <p:spPr>
          <a:xfrm rot="-5400000">
            <a:off x="8869656" y="-2094336"/>
            <a:ext cx="889142" cy="11314261"/>
          </a:xfrm>
          <a:prstGeom prst="rect">
            <a:avLst/>
          </a:prstGeom>
          <a:solidFill>
            <a:srgbClr val="D3BABD">
              <a:alpha val="22745"/>
            </a:srgbClr>
          </a:solidFill>
        </p:spPr>
      </p:sp>
      <p:sp>
        <p:nvSpPr>
          <p:cNvPr name="AutoShape 5" id="5"/>
          <p:cNvSpPr/>
          <p:nvPr/>
        </p:nvSpPr>
        <p:spPr>
          <a:xfrm rot="-5400000">
            <a:off x="8932404" y="-748016"/>
            <a:ext cx="889142" cy="11252941"/>
          </a:xfrm>
          <a:prstGeom prst="rect">
            <a:avLst/>
          </a:prstGeom>
          <a:solidFill>
            <a:srgbClr val="D3BABD">
              <a:alpha val="22745"/>
            </a:srgbClr>
          </a:solidFill>
        </p:spPr>
      </p:sp>
      <p:sp>
        <p:nvSpPr>
          <p:cNvPr name="AutoShape 6" id="6"/>
          <p:cNvSpPr/>
          <p:nvPr/>
        </p:nvSpPr>
        <p:spPr>
          <a:xfrm rot="-5400000">
            <a:off x="8859135" y="616286"/>
            <a:ext cx="889142" cy="11293220"/>
          </a:xfrm>
          <a:prstGeom prst="rect">
            <a:avLst/>
          </a:prstGeom>
          <a:solidFill>
            <a:srgbClr val="D3BABD">
              <a:alpha val="22745"/>
            </a:srgbClr>
          </a:solidFill>
        </p:spPr>
      </p:sp>
      <p:sp>
        <p:nvSpPr>
          <p:cNvPr name="AutoShape 7" id="7"/>
          <p:cNvSpPr/>
          <p:nvPr/>
        </p:nvSpPr>
        <p:spPr>
          <a:xfrm rot="-5400000">
            <a:off x="9033647" y="2177094"/>
            <a:ext cx="889142" cy="10944197"/>
          </a:xfrm>
          <a:prstGeom prst="rect">
            <a:avLst/>
          </a:prstGeom>
          <a:solidFill>
            <a:srgbClr val="D3BABD">
              <a:alpha val="22745"/>
            </a:srgbClr>
          </a:solidFill>
        </p:spPr>
      </p:sp>
      <p:sp>
        <p:nvSpPr>
          <p:cNvPr name="AutoShape 8" id="8"/>
          <p:cNvSpPr/>
          <p:nvPr/>
        </p:nvSpPr>
        <p:spPr>
          <a:xfrm rot="-5400000">
            <a:off x="3561548" y="7288790"/>
            <a:ext cx="889142" cy="698046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9" id="9"/>
          <p:cNvSpPr/>
          <p:nvPr/>
        </p:nvSpPr>
        <p:spPr>
          <a:xfrm rot="-5400000">
            <a:off x="4156525" y="1268745"/>
            <a:ext cx="889142" cy="188800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0" id="10"/>
          <p:cNvSpPr/>
          <p:nvPr/>
        </p:nvSpPr>
        <p:spPr>
          <a:xfrm rot="-5400000">
            <a:off x="5376080" y="1399240"/>
            <a:ext cx="889142" cy="4327110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1" id="11"/>
          <p:cNvSpPr/>
          <p:nvPr/>
        </p:nvSpPr>
        <p:spPr>
          <a:xfrm rot="-5400000">
            <a:off x="6267866" y="1852778"/>
            <a:ext cx="889142" cy="6070403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2" id="12"/>
          <p:cNvSpPr/>
          <p:nvPr/>
        </p:nvSpPr>
        <p:spPr>
          <a:xfrm rot="-5400000">
            <a:off x="3561548" y="5913873"/>
            <a:ext cx="889142" cy="698046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3" id="13"/>
          <p:cNvSpPr/>
          <p:nvPr/>
        </p:nvSpPr>
        <p:spPr>
          <a:xfrm rot="5400000">
            <a:off x="-128888" y="4792818"/>
            <a:ext cx="7590381" cy="62146"/>
          </a:xfrm>
          <a:prstGeom prst="rect">
            <a:avLst/>
          </a:prstGeom>
          <a:solidFill>
            <a:srgbClr val="FFFEFE">
              <a:alpha val="98824"/>
            </a:srgbClr>
          </a:solidFill>
        </p:spPr>
      </p:sp>
      <p:sp>
        <p:nvSpPr>
          <p:cNvPr name="AutoShape 14" id="14"/>
          <p:cNvSpPr/>
          <p:nvPr/>
        </p:nvSpPr>
        <p:spPr>
          <a:xfrm rot="0">
            <a:off x="3657096" y="8585131"/>
            <a:ext cx="11293220" cy="102814"/>
          </a:xfrm>
          <a:prstGeom prst="rect">
            <a:avLst/>
          </a:prstGeom>
          <a:solidFill>
            <a:srgbClr val="FFFEFE">
              <a:alpha val="98824"/>
            </a:srgbClr>
          </a:solidFill>
        </p:spPr>
      </p:sp>
      <p:sp>
        <p:nvSpPr>
          <p:cNvPr name="TextBox 15" id="15"/>
          <p:cNvSpPr txBox="true"/>
          <p:nvPr/>
        </p:nvSpPr>
        <p:spPr>
          <a:xfrm rot="0">
            <a:off x="8163711" y="1973319"/>
            <a:ext cx="4202780" cy="43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92"/>
              </a:lnSpc>
            </a:pPr>
            <a:r>
              <a:rPr lang="en-US" sz="2210" spc="152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Licenciatura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027251" y="3190715"/>
            <a:ext cx="4202780" cy="4272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92"/>
              </a:lnSpc>
            </a:pPr>
            <a:r>
              <a:rPr lang="en-US" sz="2210" spc="152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Preparatoria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107847" y="4626491"/>
            <a:ext cx="4202780" cy="4300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92"/>
              </a:lnSpc>
            </a:pPr>
            <a:r>
              <a:rPr lang="en-US" sz="2210" spc="152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Secundaria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163711" y="5999645"/>
            <a:ext cx="4202780" cy="43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92"/>
              </a:lnSpc>
            </a:pPr>
            <a:r>
              <a:rPr lang="en-US" sz="2210" spc="152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Primaria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342049" y="7385941"/>
            <a:ext cx="4202780" cy="43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92"/>
              </a:lnSpc>
            </a:pPr>
            <a:r>
              <a:rPr lang="en-US" sz="2210" spc="152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Analfabeta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316643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523919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5737183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950447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8163711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9376975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0590239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12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1803503" y="909048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016767" y="9093588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16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4230031" y="9058491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18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5255116" y="7371834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5255116" y="5961905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5255116" y="4636016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5255116" y="3340619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5255116" y="1935579"/>
            <a:ext cx="741326" cy="4689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46"/>
              </a:lnSpc>
            </a:pPr>
            <a:r>
              <a:rPr lang="en-US" sz="2579" spc="2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759204" y="1398989"/>
            <a:ext cx="8769591" cy="8645472"/>
            <a:chOff x="0" y="0"/>
            <a:chExt cx="11692789" cy="1152729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4404454" y="0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5" y="0"/>
                  </a:lnTo>
                  <a:lnTo>
                    <a:pt x="2692285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4404454" y="826974"/>
              <a:ext cx="466836" cy="586273"/>
            </a:xfrm>
            <a:custGeom>
              <a:avLst/>
              <a:gdLst/>
              <a:ahLst/>
              <a:cxnLst/>
              <a:rect r="r" b="b" t="t" l="l"/>
              <a:pathLst>
                <a:path h="586273" w="466836">
                  <a:moveTo>
                    <a:pt x="0" y="0"/>
                  </a:moveTo>
                  <a:lnTo>
                    <a:pt x="466837" y="0"/>
                  </a:lnTo>
                  <a:lnTo>
                    <a:pt x="466837" y="586273"/>
                  </a:lnTo>
                  <a:lnTo>
                    <a:pt x="0" y="5862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41056" r="-476708" b="-218164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634589" y="0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634589" y="371730"/>
              <a:ext cx="945895" cy="1065514"/>
            </a:xfrm>
            <a:custGeom>
              <a:avLst/>
              <a:gdLst/>
              <a:ahLst/>
              <a:cxnLst/>
              <a:rect r="r" b="b" t="t" l="l"/>
              <a:pathLst>
                <a:path h="1065514" w="945895">
                  <a:moveTo>
                    <a:pt x="0" y="0"/>
                  </a:moveTo>
                  <a:lnTo>
                    <a:pt x="945894" y="0"/>
                  </a:lnTo>
                  <a:lnTo>
                    <a:pt x="945894" y="1065515"/>
                  </a:lnTo>
                  <a:lnTo>
                    <a:pt x="0" y="10655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34887" r="-184628" b="-117787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8365916" y="143987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5"/>
                  </a:lnTo>
                  <a:lnTo>
                    <a:pt x="0" y="26922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8365916" y="1029280"/>
              <a:ext cx="519516" cy="647943"/>
            </a:xfrm>
            <a:custGeom>
              <a:avLst/>
              <a:gdLst/>
              <a:ahLst/>
              <a:cxnLst/>
              <a:rect r="r" b="b" t="t" l="l"/>
              <a:pathLst>
                <a:path h="647943" w="519516">
                  <a:moveTo>
                    <a:pt x="0" y="0"/>
                  </a:moveTo>
                  <a:lnTo>
                    <a:pt x="519516" y="0"/>
                  </a:lnTo>
                  <a:lnTo>
                    <a:pt x="519516" y="647943"/>
                  </a:lnTo>
                  <a:lnTo>
                    <a:pt x="0" y="6479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36631" r="-418229" b="-178881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3769866" y="7240867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EL ASTILLERO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4404454" y="4280149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5" y="0"/>
                  </a:lnTo>
                  <a:lnTo>
                    <a:pt x="2692285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4404454" y="4905865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9"/>
                  </a:lnTo>
                  <a:lnTo>
                    <a:pt x="0" y="5660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4967773" y="5289280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7731327" y="11042614"/>
              <a:ext cx="3961461" cy="4139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662"/>
                </a:lnSpc>
              </a:pPr>
              <a:r>
                <a:rPr lang="en-US" sz="1902" spc="24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MAMITHÍ</a:t>
              </a:r>
            </a:p>
          </p:txBody>
        </p:sp>
        <p:sp>
          <p:nvSpPr>
            <p:cNvPr name="Freeform 14" id="14"/>
            <p:cNvSpPr/>
            <p:nvPr/>
          </p:nvSpPr>
          <p:spPr>
            <a:xfrm flipH="false" flipV="false" rot="0">
              <a:off x="8365916" y="8181361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8365916" y="8807078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8"/>
                  </a:lnTo>
                  <a:lnTo>
                    <a:pt x="0" y="5660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16" id="16"/>
            <p:cNvSpPr txBox="true"/>
            <p:nvPr/>
          </p:nvSpPr>
          <p:spPr>
            <a:xfrm rot="0">
              <a:off x="8929234" y="9190493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2%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3769866" y="3104705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LLANO LARGO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4967773" y="1009132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 1%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0" y="3104705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HUICHAPAN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1197907" y="1009132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11%</a:t>
              </a: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7731327" y="3248692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PEDREGOSO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8929234" y="1153119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1%</a:t>
              </a:r>
            </a:p>
          </p:txBody>
        </p:sp>
        <p:sp>
          <p:nvSpPr>
            <p:cNvPr name="Freeform 23" id="23"/>
            <p:cNvSpPr/>
            <p:nvPr/>
          </p:nvSpPr>
          <p:spPr>
            <a:xfrm flipH="false" flipV="false" rot="0">
              <a:off x="775270" y="4280149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775270" y="4905865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9"/>
                  </a:lnTo>
                  <a:lnTo>
                    <a:pt x="0" y="5660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25" id="25"/>
            <p:cNvSpPr txBox="true"/>
            <p:nvPr/>
          </p:nvSpPr>
          <p:spPr>
            <a:xfrm rot="0">
              <a:off x="0" y="7103513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MANEY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1338588" y="5289280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7731327" y="7121530"/>
              <a:ext cx="3961461" cy="4139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662"/>
                </a:lnSpc>
              </a:pPr>
              <a:r>
                <a:rPr lang="en-US" sz="1902" spc="247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TLAXCALILLA</a:t>
              </a:r>
            </a:p>
          </p:txBody>
        </p:sp>
        <p:sp>
          <p:nvSpPr>
            <p:cNvPr name="Freeform 28" id="28"/>
            <p:cNvSpPr/>
            <p:nvPr/>
          </p:nvSpPr>
          <p:spPr>
            <a:xfrm flipH="false" flipV="false" rot="0">
              <a:off x="8286067" y="4325473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8286067" y="4951189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9"/>
                  </a:lnTo>
                  <a:lnTo>
                    <a:pt x="0" y="5660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30" id="30"/>
            <p:cNvSpPr txBox="true"/>
            <p:nvPr/>
          </p:nvSpPr>
          <p:spPr>
            <a:xfrm rot="0">
              <a:off x="8849386" y="5334604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3769866" y="10738996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LA SABINITA</a:t>
              </a:r>
            </a:p>
          </p:txBody>
        </p:sp>
        <p:sp>
          <p:nvSpPr>
            <p:cNvPr name="Freeform 32" id="32"/>
            <p:cNvSpPr/>
            <p:nvPr/>
          </p:nvSpPr>
          <p:spPr>
            <a:xfrm flipH="false" flipV="false" rot="0">
              <a:off x="4404454" y="7941083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5" y="0"/>
                  </a:lnTo>
                  <a:lnTo>
                    <a:pt x="2692285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4404454" y="8566799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9"/>
                  </a:lnTo>
                  <a:lnTo>
                    <a:pt x="0" y="5660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34" id="34"/>
            <p:cNvSpPr txBox="true"/>
            <p:nvPr/>
          </p:nvSpPr>
          <p:spPr>
            <a:xfrm rot="0">
              <a:off x="4967773" y="8950214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1</a:t>
              </a: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  <p:sp>
          <p:nvSpPr>
            <p:cNvPr name="TextBox 35" id="35"/>
            <p:cNvSpPr txBox="true"/>
            <p:nvPr/>
          </p:nvSpPr>
          <p:spPr>
            <a:xfrm rot="0">
              <a:off x="0" y="11049962"/>
              <a:ext cx="3961461" cy="4773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66"/>
                </a:lnSpc>
              </a:pPr>
              <a:r>
                <a:rPr lang="en-US" sz="2118" spc="275">
                  <a:solidFill>
                    <a:srgbClr val="FFFEFE"/>
                  </a:solidFill>
                  <a:latin typeface="Aileron"/>
                  <a:ea typeface="Aileron"/>
                  <a:cs typeface="Aileron"/>
                  <a:sym typeface="Aileron"/>
                </a:rPr>
                <a:t>SAN JOSÉ</a:t>
              </a:r>
            </a:p>
          </p:txBody>
        </p:sp>
        <p:sp>
          <p:nvSpPr>
            <p:cNvPr name="Freeform 36" id="36"/>
            <p:cNvSpPr/>
            <p:nvPr/>
          </p:nvSpPr>
          <p:spPr>
            <a:xfrm flipH="false" flipV="false" rot="0">
              <a:off x="647943" y="8225141"/>
              <a:ext cx="2692284" cy="2692284"/>
            </a:xfrm>
            <a:custGeom>
              <a:avLst/>
              <a:gdLst/>
              <a:ahLst/>
              <a:cxnLst/>
              <a:rect r="r" b="b" t="t" l="l"/>
              <a:pathLst>
                <a:path h="2692284" w="2692284">
                  <a:moveTo>
                    <a:pt x="0" y="0"/>
                  </a:moveTo>
                  <a:lnTo>
                    <a:pt x="2692284" y="0"/>
                  </a:lnTo>
                  <a:lnTo>
                    <a:pt x="2692284" y="2692284"/>
                  </a:lnTo>
                  <a:lnTo>
                    <a:pt x="0" y="2692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647943" y="8850858"/>
              <a:ext cx="427920" cy="566079"/>
            </a:xfrm>
            <a:custGeom>
              <a:avLst/>
              <a:gdLst/>
              <a:ahLst/>
              <a:cxnLst/>
              <a:rect r="r" b="b" t="t" l="l"/>
              <a:pathLst>
                <a:path h="566079" w="427920">
                  <a:moveTo>
                    <a:pt x="0" y="0"/>
                  </a:moveTo>
                  <a:lnTo>
                    <a:pt x="427920" y="0"/>
                  </a:lnTo>
                  <a:lnTo>
                    <a:pt x="427920" y="566078"/>
                  </a:lnTo>
                  <a:lnTo>
                    <a:pt x="0" y="5660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-110535" r="-529156" b="-265067"/>
              </a:stretch>
            </a:blipFill>
          </p:spPr>
        </p:sp>
        <p:sp>
          <p:nvSpPr>
            <p:cNvPr name="TextBox 38" id="38"/>
            <p:cNvSpPr txBox="true"/>
            <p:nvPr/>
          </p:nvSpPr>
          <p:spPr>
            <a:xfrm rot="0">
              <a:off x="1211262" y="9234273"/>
              <a:ext cx="1565647" cy="68392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314"/>
                </a:lnSpc>
              </a:pP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2</a:t>
              </a:r>
              <a:r>
                <a:rPr lang="en-US" sz="3081" spc="400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%</a:t>
              </a:r>
            </a:p>
          </p:txBody>
        </p:sp>
      </p:grpSp>
      <p:sp>
        <p:nvSpPr>
          <p:cNvPr name="TextBox 39" id="39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COMUNIDADES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77422" y="511031"/>
            <a:ext cx="5294054" cy="6733579"/>
            <a:chOff x="0" y="0"/>
            <a:chExt cx="7058738" cy="8978105"/>
          </a:xfrm>
        </p:grpSpPr>
        <p:sp>
          <p:nvSpPr>
            <p:cNvPr name="AutoShape 3" id="3"/>
            <p:cNvSpPr/>
            <p:nvPr/>
          </p:nvSpPr>
          <p:spPr>
            <a:xfrm rot="0">
              <a:off x="0" y="0"/>
              <a:ext cx="7058738" cy="1294918"/>
            </a:xfrm>
            <a:prstGeom prst="rect">
              <a:avLst/>
            </a:prstGeom>
            <a:solidFill>
              <a:srgbClr val="D3BABD"/>
            </a:solidFill>
          </p:spPr>
        </p:sp>
        <p:sp>
          <p:nvSpPr>
            <p:cNvPr name="TextBox 4" id="4"/>
            <p:cNvSpPr txBox="true"/>
            <p:nvPr/>
          </p:nvSpPr>
          <p:spPr>
            <a:xfrm rot="0">
              <a:off x="570090" y="386262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GUARDA Y CUSTODIA </a:t>
              </a:r>
            </a:p>
          </p:txBody>
        </p:sp>
        <p:sp>
          <p:nvSpPr>
            <p:cNvPr name="AutoShape 5" id="5"/>
            <p:cNvSpPr/>
            <p:nvPr/>
          </p:nvSpPr>
          <p:spPr>
            <a:xfrm rot="0">
              <a:off x="0" y="1536637"/>
              <a:ext cx="7058738" cy="1294918"/>
            </a:xfrm>
            <a:prstGeom prst="rect">
              <a:avLst/>
            </a:prstGeom>
            <a:solidFill>
              <a:srgbClr val="9C617B"/>
            </a:solidFill>
          </p:spPr>
        </p:sp>
        <p:sp>
          <p:nvSpPr>
            <p:cNvPr name="AutoShape 6" id="6"/>
            <p:cNvSpPr/>
            <p:nvPr/>
          </p:nvSpPr>
          <p:spPr>
            <a:xfrm rot="0">
              <a:off x="0" y="3073275"/>
              <a:ext cx="7058738" cy="1294918"/>
            </a:xfrm>
            <a:prstGeom prst="rect">
              <a:avLst/>
            </a:prstGeom>
            <a:solidFill>
              <a:srgbClr val="DBA08D"/>
            </a:solidFill>
          </p:spPr>
        </p:sp>
        <p:sp>
          <p:nvSpPr>
            <p:cNvPr name="AutoShape 7" id="7"/>
            <p:cNvSpPr/>
            <p:nvPr/>
          </p:nvSpPr>
          <p:spPr>
            <a:xfrm rot="0">
              <a:off x="0" y="4609912"/>
              <a:ext cx="7058738" cy="1294918"/>
            </a:xfrm>
            <a:prstGeom prst="rect">
              <a:avLst/>
            </a:prstGeom>
            <a:solidFill>
              <a:srgbClr val="A5769E"/>
            </a:solidFill>
          </p:spPr>
        </p:sp>
        <p:sp>
          <p:nvSpPr>
            <p:cNvPr name="AutoShape 8" id="8"/>
            <p:cNvSpPr/>
            <p:nvPr/>
          </p:nvSpPr>
          <p:spPr>
            <a:xfrm rot="0">
              <a:off x="0" y="6146550"/>
              <a:ext cx="7058738" cy="1294918"/>
            </a:xfrm>
            <a:prstGeom prst="rect">
              <a:avLst/>
            </a:prstGeom>
            <a:solidFill>
              <a:srgbClr val="705788"/>
            </a:solidFill>
          </p:spPr>
        </p:sp>
        <p:sp>
          <p:nvSpPr>
            <p:cNvPr name="AutoShape 9" id="9"/>
            <p:cNvSpPr/>
            <p:nvPr/>
          </p:nvSpPr>
          <p:spPr>
            <a:xfrm rot="0">
              <a:off x="0" y="7683187"/>
              <a:ext cx="7058738" cy="1294918"/>
            </a:xfrm>
            <a:prstGeom prst="rect">
              <a:avLst/>
            </a:prstGeom>
            <a:solidFill>
              <a:srgbClr val="6B0834"/>
            </a:solid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570090" y="1922900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DIVORCIO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570090" y="3459537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VIOLENCIA FAMILIAR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570090" y="4996175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ECONOMICA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570090" y="6532812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PSICOLOGICA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570090" y="8069449"/>
              <a:ext cx="4366966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OTRA</a:t>
              </a:r>
            </a:p>
          </p:txBody>
        </p:sp>
      </p:grpSp>
      <p:pic>
        <p:nvPicPr>
          <p:cNvPr name="Picture 15" id="15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8199636" y="589717"/>
            <a:ext cx="8541823" cy="8541823"/>
          </a:xfrm>
          <a:prstGeom prst="rect">
            <a:avLst/>
          </a:prstGeom>
        </p:spPr>
      </p:pic>
      <p:sp>
        <p:nvSpPr>
          <p:cNvPr name="Freeform 16" id="16"/>
          <p:cNvSpPr/>
          <p:nvPr/>
        </p:nvSpPr>
        <p:spPr>
          <a:xfrm flipH="false" flipV="false" rot="0">
            <a:off x="9469004" y="1851342"/>
            <a:ext cx="6051674" cy="6051674"/>
          </a:xfrm>
          <a:custGeom>
            <a:avLst/>
            <a:gdLst/>
            <a:ahLst/>
            <a:cxnLst/>
            <a:rect r="r" b="b" t="t" l="l"/>
            <a:pathLst>
              <a:path h="6051674" w="6051674">
                <a:moveTo>
                  <a:pt x="0" y="0"/>
                </a:moveTo>
                <a:lnTo>
                  <a:pt x="6051674" y="0"/>
                </a:lnTo>
                <a:lnTo>
                  <a:pt x="6051674" y="6051674"/>
                </a:lnTo>
                <a:lnTo>
                  <a:pt x="0" y="605167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10513284" y="4005236"/>
            <a:ext cx="3963116" cy="18526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12"/>
              </a:lnSpc>
            </a:pPr>
            <a:r>
              <a:rPr lang="en-US" b="true" sz="3750" spc="112">
                <a:solidFill>
                  <a:srgbClr val="FFFFFF"/>
                </a:solidFill>
                <a:latin typeface="Aileron Ultra-Bold"/>
                <a:ea typeface="Aileron Ultra-Bold"/>
                <a:cs typeface="Aileron Ultra-Bold"/>
                <a:sym typeface="Aileron Ultra-Bold"/>
              </a:rPr>
              <a:t>TIPO DE ASESORÍA Y VIOLENCIA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171948" y="1889442"/>
            <a:ext cx="1479013" cy="10315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20"/>
              </a:lnSpc>
            </a:pPr>
            <a:r>
              <a:rPr lang="en-US" sz="208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15%</a:t>
            </a:r>
          </a:p>
          <a:p>
            <a:pPr algn="ctr">
              <a:lnSpc>
                <a:spcPts val="2020"/>
              </a:lnSpc>
            </a:pPr>
            <a:r>
              <a:rPr lang="en-US" sz="208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GUARDA </a:t>
            </a:r>
          </a:p>
          <a:p>
            <a:pPr algn="ctr">
              <a:lnSpc>
                <a:spcPts val="2020"/>
              </a:lnSpc>
            </a:pPr>
            <a:r>
              <a:rPr lang="en-US" sz="208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Y CUSTODIA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432442" y="4888680"/>
            <a:ext cx="1479013" cy="6788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6"/>
              </a:lnSpc>
              <a:spcBef>
                <a:spcPct val="0"/>
              </a:spcBef>
            </a:pPr>
            <a:r>
              <a:rPr lang="en-US" sz="208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4%</a:t>
            </a:r>
          </a:p>
          <a:p>
            <a:pPr algn="ctr">
              <a:lnSpc>
                <a:spcPts val="1603"/>
              </a:lnSpc>
            </a:pPr>
            <a:r>
              <a:rPr lang="en-US" sz="208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DIVORCIO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2470548" y="8308526"/>
            <a:ext cx="2220230" cy="7820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1"/>
              </a:lnSpc>
              <a:spcBef>
                <a:spcPct val="0"/>
              </a:spcBef>
            </a:pPr>
            <a:r>
              <a:rPr lang="en-US" sz="2079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8%</a:t>
            </a:r>
          </a:p>
          <a:p>
            <a:pPr algn="ctr">
              <a:lnSpc>
                <a:spcPts val="3181"/>
              </a:lnSpc>
              <a:spcBef>
                <a:spcPct val="0"/>
              </a:spcBef>
            </a:pPr>
            <a:r>
              <a:rPr lang="en-US" sz="2079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ECONOMICO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9144000" y="7826816"/>
            <a:ext cx="2151454" cy="1020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45"/>
              </a:lnSpc>
              <a:spcBef>
                <a:spcPct val="0"/>
              </a:spcBef>
            </a:pPr>
            <a:r>
              <a:rPr lang="en-US" sz="2121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12%</a:t>
            </a:r>
          </a:p>
          <a:p>
            <a:pPr algn="ctr">
              <a:lnSpc>
                <a:spcPts val="2269"/>
              </a:lnSpc>
            </a:pPr>
            <a:r>
              <a:rPr lang="en-US" sz="2121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VIOLENCIA FAMILIAR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6149185" y="4685725"/>
            <a:ext cx="1980607" cy="829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8"/>
              </a:lnSpc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14%</a:t>
            </a:r>
          </a:p>
          <a:p>
            <a:pPr algn="ctr">
              <a:lnSpc>
                <a:spcPts val="3308"/>
              </a:lnSpc>
              <a:spcBef>
                <a:spcPct val="0"/>
              </a:spcBef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PSICOLOGICO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5599526" y="2475899"/>
            <a:ext cx="860229" cy="659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32"/>
              </a:lnSpc>
            </a:pPr>
            <a:r>
              <a:rPr lang="en-US" sz="207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0%</a:t>
            </a:r>
          </a:p>
          <a:p>
            <a:pPr algn="ctr">
              <a:lnSpc>
                <a:spcPts val="2632"/>
              </a:lnSpc>
            </a:pPr>
            <a:r>
              <a:rPr lang="en-US" sz="2072" spc="20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OTRA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1277422" y="7474387"/>
            <a:ext cx="5294054" cy="971189"/>
            <a:chOff x="0" y="0"/>
            <a:chExt cx="7058738" cy="1294918"/>
          </a:xfrm>
        </p:grpSpPr>
        <p:sp>
          <p:nvSpPr>
            <p:cNvPr name="AutoShape 25" id="25"/>
            <p:cNvSpPr/>
            <p:nvPr/>
          </p:nvSpPr>
          <p:spPr>
            <a:xfrm rot="0">
              <a:off x="0" y="0"/>
              <a:ext cx="7058738" cy="1294918"/>
            </a:xfrm>
            <a:prstGeom prst="rect">
              <a:avLst/>
            </a:prstGeom>
            <a:solidFill>
              <a:srgbClr val="94524B"/>
            </a:solidFill>
          </p:spPr>
        </p:sp>
        <p:sp>
          <p:nvSpPr>
            <p:cNvPr name="TextBox 26" id="26"/>
            <p:cNvSpPr txBox="true"/>
            <p:nvPr/>
          </p:nvSpPr>
          <p:spPr>
            <a:xfrm rot="0">
              <a:off x="570090" y="386262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FISICA</a:t>
              </a: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1277422" y="8674176"/>
            <a:ext cx="5294054" cy="971189"/>
            <a:chOff x="0" y="0"/>
            <a:chExt cx="7058738" cy="1294918"/>
          </a:xfrm>
        </p:grpSpPr>
        <p:sp>
          <p:nvSpPr>
            <p:cNvPr name="AutoShape 28" id="28"/>
            <p:cNvSpPr/>
            <p:nvPr/>
          </p:nvSpPr>
          <p:spPr>
            <a:xfrm rot="0">
              <a:off x="0" y="0"/>
              <a:ext cx="7058738" cy="1294918"/>
            </a:xfrm>
            <a:prstGeom prst="rect">
              <a:avLst/>
            </a:prstGeom>
            <a:solidFill>
              <a:srgbClr val="C7903A"/>
            </a:solidFill>
          </p:spPr>
        </p:sp>
        <p:sp>
          <p:nvSpPr>
            <p:cNvPr name="TextBox 29" id="29"/>
            <p:cNvSpPr txBox="true"/>
            <p:nvPr/>
          </p:nvSpPr>
          <p:spPr>
            <a:xfrm rot="0">
              <a:off x="570090" y="386262"/>
              <a:ext cx="4940092" cy="4842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79"/>
                </a:lnSpc>
              </a:pPr>
              <a:r>
                <a:rPr lang="en-US" sz="2200" spc="286">
                  <a:solidFill>
                    <a:srgbClr val="FFFFFF"/>
                  </a:solidFill>
                  <a:latin typeface="Aileron"/>
                  <a:ea typeface="Aileron"/>
                  <a:cs typeface="Aileron"/>
                  <a:sym typeface="Aileron"/>
                </a:rPr>
                <a:t>SEXUAL</a:t>
              </a:r>
            </a:p>
          </p:txBody>
        </p:sp>
      </p:grpSp>
      <p:sp>
        <p:nvSpPr>
          <p:cNvPr name="TextBox 30" id="30"/>
          <p:cNvSpPr txBox="true"/>
          <p:nvPr/>
        </p:nvSpPr>
        <p:spPr>
          <a:xfrm rot="0">
            <a:off x="14168578" y="1215811"/>
            <a:ext cx="1980607" cy="829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8"/>
              </a:lnSpc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8%</a:t>
            </a:r>
          </a:p>
          <a:p>
            <a:pPr algn="ctr">
              <a:lnSpc>
                <a:spcPts val="3308"/>
              </a:lnSpc>
              <a:spcBef>
                <a:spcPct val="0"/>
              </a:spcBef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FISICA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1907797" y="471712"/>
            <a:ext cx="1980607" cy="829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08"/>
              </a:lnSpc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2%</a:t>
            </a:r>
          </a:p>
          <a:p>
            <a:pPr algn="ctr">
              <a:lnSpc>
                <a:spcPts val="3308"/>
              </a:lnSpc>
              <a:spcBef>
                <a:spcPct val="0"/>
              </a:spcBef>
            </a:pPr>
            <a:r>
              <a:rPr lang="en-US" sz="2162" spc="21">
                <a:solidFill>
                  <a:srgbClr val="FFFFFF"/>
                </a:solidFill>
                <a:latin typeface="Aileron"/>
                <a:ea typeface="Aileron"/>
                <a:cs typeface="Aileron"/>
                <a:sym typeface="Aileron"/>
              </a:rPr>
              <a:t>SEXUAL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CANALIZACIÓN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302962" y="9240390"/>
            <a:ext cx="1993031" cy="719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1"/>
              </a:lnSpc>
            </a:pPr>
            <a:r>
              <a:rPr lang="en-US" sz="2378" spc="47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Módulo PAIMEF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426549" y="9297540"/>
            <a:ext cx="1993031" cy="5863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07"/>
              </a:lnSpc>
            </a:pPr>
            <a:r>
              <a:rPr lang="en-US" sz="2378" spc="16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Juez Conciliador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3689321" y="8684856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689321" y="2160503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89321" y="3499121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689321" y="4600897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689321" y="5651698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689321" y="6578481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689321" y="7631669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12" id="12"/>
          <p:cNvSpPr/>
          <p:nvPr/>
        </p:nvSpPr>
        <p:spPr>
          <a:xfrm rot="-5400000">
            <a:off x="2915749" y="4905606"/>
            <a:ext cx="6756359" cy="1456652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3" id="13"/>
          <p:cNvSpPr/>
          <p:nvPr/>
        </p:nvSpPr>
        <p:spPr>
          <a:xfrm rot="0">
            <a:off x="4832464" y="8930042"/>
            <a:ext cx="9766214" cy="76248"/>
          </a:xfrm>
          <a:prstGeom prst="rect">
            <a:avLst/>
          </a:prstGeom>
          <a:solidFill>
            <a:srgbClr val="191919">
              <a:alpha val="98824"/>
            </a:srgbClr>
          </a:solidFill>
          <a:ln cap="sq">
            <a:noFill/>
            <a:prstDash val="solid"/>
            <a:miter/>
          </a:ln>
        </p:spPr>
      </p:sp>
      <p:sp>
        <p:nvSpPr>
          <p:cNvPr name="TextBox 14" id="14"/>
          <p:cNvSpPr txBox="true"/>
          <p:nvPr/>
        </p:nvSpPr>
        <p:spPr>
          <a:xfrm rot="0">
            <a:off x="5904832" y="1428330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33968" y="1428330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AutoShape 16" id="16"/>
          <p:cNvSpPr/>
          <p:nvPr/>
        </p:nvSpPr>
        <p:spPr>
          <a:xfrm rot="-5400000">
            <a:off x="6054324" y="4896167"/>
            <a:ext cx="6737480" cy="1456652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7" id="17"/>
          <p:cNvSpPr/>
          <p:nvPr/>
        </p:nvSpPr>
        <p:spPr>
          <a:xfrm rot="-5400000">
            <a:off x="8660456" y="4842062"/>
            <a:ext cx="6629270" cy="1456652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TextBox 18" id="18"/>
          <p:cNvSpPr txBox="true"/>
          <p:nvPr/>
        </p:nvSpPr>
        <p:spPr>
          <a:xfrm rot="0">
            <a:off x="11585995" y="1373687"/>
            <a:ext cx="778192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0767923" y="9297540"/>
            <a:ext cx="2414337" cy="5863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07"/>
              </a:lnSpc>
            </a:pPr>
            <a:r>
              <a:rPr lang="en-US" sz="2378" spc="16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Otras </a:t>
            </a:r>
          </a:p>
          <a:p>
            <a:pPr algn="ctr">
              <a:lnSpc>
                <a:spcPts val="2307"/>
              </a:lnSpc>
            </a:pPr>
            <a:r>
              <a:rPr lang="en-US" sz="2378" spc="164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Instituciones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bg>
      <p:bgPr>
        <a:solidFill>
          <a:srgbClr val="2B38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75054" y="314319"/>
            <a:ext cx="13737891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TOTAL DE SERVICIOS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052153" y="8723192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0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052153" y="2198839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30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052153" y="3537458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25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052153" y="4639234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20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052153" y="5690034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15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052153" y="6616818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052153" y="7670005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895553" y="9278727"/>
            <a:ext cx="2276809" cy="719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1"/>
              </a:lnSpc>
            </a:pPr>
            <a:r>
              <a:rPr lang="en-US" sz="2378" spc="47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ASESORÍA 1ER VEZ </a:t>
            </a:r>
          </a:p>
        </p:txBody>
      </p:sp>
      <p:sp>
        <p:nvSpPr>
          <p:cNvPr name="AutoShape 11" id="11"/>
          <p:cNvSpPr/>
          <p:nvPr/>
        </p:nvSpPr>
        <p:spPr>
          <a:xfrm rot="-5400000">
            <a:off x="4649439" y="4840239"/>
            <a:ext cx="6756359" cy="1664058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2" id="12"/>
          <p:cNvSpPr/>
          <p:nvPr/>
        </p:nvSpPr>
        <p:spPr>
          <a:xfrm rot="-5400000">
            <a:off x="6186154" y="6358076"/>
            <a:ext cx="3733494" cy="1613491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TextBox 13" id="13"/>
          <p:cNvSpPr txBox="true"/>
          <p:nvPr/>
        </p:nvSpPr>
        <p:spPr>
          <a:xfrm rot="0">
            <a:off x="7583121" y="1466666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19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9336272" y="9278727"/>
            <a:ext cx="3354427" cy="3617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1"/>
              </a:lnSpc>
            </a:pPr>
            <a:r>
              <a:rPr lang="en-US" sz="2378" spc="475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SEGUIMIENTO</a:t>
            </a:r>
          </a:p>
        </p:txBody>
      </p:sp>
      <p:sp>
        <p:nvSpPr>
          <p:cNvPr name="AutoShape 15" id="15"/>
          <p:cNvSpPr/>
          <p:nvPr/>
        </p:nvSpPr>
        <p:spPr>
          <a:xfrm rot="-5400000">
            <a:off x="7564837" y="4840239"/>
            <a:ext cx="6756359" cy="1664058"/>
          </a:xfrm>
          <a:prstGeom prst="rect">
            <a:avLst/>
          </a:prstGeom>
          <a:solidFill>
            <a:srgbClr val="9C617B">
              <a:alpha val="22745"/>
            </a:srgbClr>
          </a:solidFill>
        </p:spPr>
      </p:sp>
      <p:sp>
        <p:nvSpPr>
          <p:cNvPr name="AutoShape 16" id="16"/>
          <p:cNvSpPr/>
          <p:nvPr/>
        </p:nvSpPr>
        <p:spPr>
          <a:xfrm rot="-5400000">
            <a:off x="10655747" y="7855500"/>
            <a:ext cx="523973" cy="1613491"/>
          </a:xfrm>
          <a:prstGeom prst="rect">
            <a:avLst/>
          </a:prstGeom>
          <a:solidFill>
            <a:srgbClr val="6B0834"/>
          </a:solidFill>
        </p:spPr>
      </p:sp>
      <p:sp>
        <p:nvSpPr>
          <p:cNvPr name="AutoShape 17" id="17"/>
          <p:cNvSpPr/>
          <p:nvPr/>
        </p:nvSpPr>
        <p:spPr>
          <a:xfrm rot="0">
            <a:off x="6358063" y="8946742"/>
            <a:ext cx="6900293" cy="97885"/>
          </a:xfrm>
          <a:prstGeom prst="rect">
            <a:avLst/>
          </a:prstGeom>
          <a:solidFill>
            <a:srgbClr val="191919">
              <a:alpha val="98824"/>
            </a:srgbClr>
          </a:solidFill>
          <a:ln cap="sq">
            <a:noFill/>
            <a:prstDash val="solid"/>
            <a:miter/>
          </a:ln>
        </p:spPr>
      </p:sp>
      <p:sp>
        <p:nvSpPr>
          <p:cNvPr name="TextBox 18" id="18"/>
          <p:cNvSpPr txBox="true"/>
          <p:nvPr/>
        </p:nvSpPr>
        <p:spPr>
          <a:xfrm rot="0">
            <a:off x="10568988" y="1466666"/>
            <a:ext cx="888995" cy="521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89"/>
              </a:lnSpc>
            </a:pPr>
            <a:r>
              <a:rPr lang="en-US" sz="2868" spc="28">
                <a:solidFill>
                  <a:srgbClr val="FFFEFE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DAGkvLPUAQ0</dc:identifier>
  <dcterms:modified xsi:type="dcterms:W3CDTF">2011-08-01T06:04:30Z</dcterms:modified>
  <cp:revision>1</cp:revision>
  <dc:title>ESTADISTICAS DEL MES DE MARZO 2025</dc:title>
</cp:coreProperties>
</file>